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notesMasterIdLst>
    <p:notesMasterId r:id="rId27"/>
  </p:notesMasterIdLst>
  <p:sldIdLst>
    <p:sldId id="507" r:id="rId2"/>
    <p:sldId id="505" r:id="rId3"/>
    <p:sldId id="509" r:id="rId4"/>
    <p:sldId id="510" r:id="rId5"/>
    <p:sldId id="508" r:id="rId6"/>
    <p:sldId id="511" r:id="rId7"/>
    <p:sldId id="506" r:id="rId8"/>
    <p:sldId id="512" r:id="rId9"/>
    <p:sldId id="520" r:id="rId10"/>
    <p:sldId id="522" r:id="rId11"/>
    <p:sldId id="514" r:id="rId12"/>
    <p:sldId id="515" r:id="rId13"/>
    <p:sldId id="519" r:id="rId14"/>
    <p:sldId id="517" r:id="rId15"/>
    <p:sldId id="516" r:id="rId16"/>
    <p:sldId id="518" r:id="rId17"/>
    <p:sldId id="523" r:id="rId18"/>
    <p:sldId id="524" r:id="rId19"/>
    <p:sldId id="525" r:id="rId20"/>
    <p:sldId id="526" r:id="rId21"/>
    <p:sldId id="527" r:id="rId22"/>
    <p:sldId id="528" r:id="rId23"/>
    <p:sldId id="531" r:id="rId24"/>
    <p:sldId id="530" r:id="rId25"/>
    <p:sldId id="53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phen" initials="S" lastIdx="1" clrIdx="0">
    <p:extLst>
      <p:ext uri="{19B8F6BF-5375-455C-9EA6-DF929625EA0E}">
        <p15:presenceInfo xmlns:p15="http://schemas.microsoft.com/office/powerpoint/2012/main" userId="Steph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E0F3"/>
    <a:srgbClr val="08A4A8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016" autoAdjust="0"/>
    <p:restoredTop sz="91677" autoAdjust="0"/>
  </p:normalViewPr>
  <p:slideViewPr>
    <p:cSldViewPr snapToGrid="0">
      <p:cViewPr varScale="1">
        <p:scale>
          <a:sx n="107" d="100"/>
          <a:sy n="107" d="100"/>
        </p:scale>
        <p:origin x="552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118"/>
    </p:cViewPr>
  </p:sorterViewPr>
  <p:notesViewPr>
    <p:cSldViewPr snapToGrid="0">
      <p:cViewPr varScale="1">
        <p:scale>
          <a:sx n="81" d="100"/>
          <a:sy n="81" d="100"/>
        </p:scale>
        <p:origin x="389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4-03T12:20:30.076" idx="1">
    <p:pos x="6912" y="1067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7AB96-EA4E-45D9-BE0D-31444D58337D}" type="datetimeFigureOut">
              <a:rPr lang="en-GB" smtClean="0"/>
              <a:t>07/04/2025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en-GB" dirty="0" smtClean="0"/>
              <a:t>33</a:t>
            </a:r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7C8F7-FF71-4F25-A9C3-008D9FDA093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1379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8B95-4CF9-43A6-9066-8C025B146548}" type="datetimeFigureOut">
              <a:rPr lang="en-GB" smtClean="0"/>
              <a:t>07/04/2025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805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8B95-4CF9-43A6-9066-8C025B146548}" type="datetimeFigureOut">
              <a:rPr lang="en-GB" smtClean="0"/>
              <a:t>07/04/2025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054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American History and Politics</a:t>
            </a:r>
            <a:br>
              <a:rPr lang="en-US" dirty="0" smtClean="0"/>
            </a:br>
            <a:r>
              <a:rPr lang="en-US" dirty="0" smtClean="0"/>
              <a:t>Session 1: Pre Columbian America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The First Americans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Native American cultures 1493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The W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58B95-4CF9-43A6-9066-8C025B146548}" type="datetimeFigureOut">
              <a:rPr lang="en-GB" smtClean="0"/>
              <a:t>07/04/2025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533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Greatest_Generation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Inauguration_of_John_F._Kennedy#cite_note-JFKinaugaddress-39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8783" y="0"/>
            <a:ext cx="8911687" cy="1280890"/>
          </a:xfrm>
        </p:spPr>
        <p:txBody>
          <a:bodyPr/>
          <a:lstStyle/>
          <a:p>
            <a:r>
              <a:rPr lang="en-GB" dirty="0" smtClean="0"/>
              <a:t>Robert (Bobby) Kennedy (1925-1968)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6141"/>
            <a:ext cx="7521388" cy="61318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29599" y="600635"/>
            <a:ext cx="29145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Healthy younger brother</a:t>
            </a:r>
          </a:p>
          <a:p>
            <a:r>
              <a:rPr lang="en-GB" dirty="0" smtClean="0"/>
              <a:t>…Harvard</a:t>
            </a:r>
          </a:p>
          <a:p>
            <a:r>
              <a:rPr lang="en-GB" dirty="0" smtClean="0"/>
              <a:t>…devout Catholic</a:t>
            </a:r>
          </a:p>
          <a:p>
            <a:r>
              <a:rPr lang="en-GB" dirty="0" smtClean="0"/>
              <a:t>…training during war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8785412" y="30300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247530" y="1963270"/>
            <a:ext cx="37994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Completes law school</a:t>
            </a:r>
          </a:p>
          <a:p>
            <a:r>
              <a:rPr lang="en-GB" dirty="0" smtClean="0"/>
              <a:t>….journalist</a:t>
            </a:r>
          </a:p>
          <a:p>
            <a:r>
              <a:rPr lang="en-GB" dirty="0" smtClean="0"/>
              <a:t>…..counsel to Justice Dept. 1952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8292352" y="3657600"/>
            <a:ext cx="35429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Joe Snr…Bobby to work</a:t>
            </a:r>
          </a:p>
          <a:p>
            <a:r>
              <a:rPr lang="en-GB" dirty="0" smtClean="0"/>
              <a:t>For McCarthy..anti communist</a:t>
            </a:r>
          </a:p>
          <a:p>
            <a:r>
              <a:rPr lang="en-GB" dirty="0" smtClean="0"/>
              <a:t>…objects to methods</a:t>
            </a:r>
          </a:p>
          <a:p>
            <a:r>
              <a:rPr lang="en-GB" dirty="0" smtClean="0"/>
              <a:t>….fist fight Roy Cohen?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8373036" y="5029200"/>
            <a:ext cx="3169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Resigns….dedicates life to </a:t>
            </a:r>
          </a:p>
          <a:p>
            <a:r>
              <a:rPr lang="en-GB" dirty="0" smtClean="0"/>
              <a:t>Success of John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8405634" y="5871882"/>
            <a:ext cx="3685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Combative, shouting, detail</a:t>
            </a:r>
          </a:p>
          <a:p>
            <a:r>
              <a:rPr lang="en-GB" dirty="0" smtClean="0"/>
              <a:t>….loyal…workaholic. Tenacious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8148375" y="2946671"/>
            <a:ext cx="3377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Devout Catholic..11 children</a:t>
            </a:r>
          </a:p>
          <a:p>
            <a:r>
              <a:rPr lang="en-GB" dirty="0" smtClean="0"/>
              <a:t>…(probably) loyal to wife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362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4467" y="2874805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Presidential Election 1960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466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102" y="164599"/>
            <a:ext cx="8911687" cy="908855"/>
          </a:xfrm>
        </p:spPr>
        <p:txBody>
          <a:bodyPr/>
          <a:lstStyle/>
          <a:p>
            <a:pPr algn="ctr"/>
            <a:r>
              <a:rPr lang="en-GB" dirty="0" smtClean="0"/>
              <a:t>Selecting candidates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0345" y="840319"/>
            <a:ext cx="12427486" cy="5137608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Democrat Campaign organisation: youth and leadership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Joe Snr finances campaign….Kennedy able to run “independently”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Bobby…campaign manager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Family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mobilized:  I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feel like a family stores running against a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chain store”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Convention and Vice President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Wins on first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ballot/ Selects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Lyndon Johnson …Texas Leader of the Senate as VP</a:t>
            </a:r>
          </a:p>
          <a:p>
            <a:pPr lvl="2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Wants to retain White Southern votes</a:t>
            </a:r>
          </a:p>
          <a:p>
            <a:pPr lvl="2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LBJ …mutual dislike, crude, aggressive….liberal views….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obscured</a:t>
            </a:r>
          </a:p>
          <a:p>
            <a:pPr lvl="2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Opponent…Republican….Richard Nixon….Vice President 8 years. Unopposed 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71595" y="6334780"/>
            <a:ext cx="6740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main election issue: ….”Missile Gap”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59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3607" y="283452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Kennedy Campaign….Eisenhower “asleep at wheel”…USSR ahead in missiles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427" y="1361136"/>
            <a:ext cx="5440983" cy="51382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002" y="1424827"/>
            <a:ext cx="4905375" cy="507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8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1912" y="77263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Nixon: formidable opponent</a:t>
            </a:r>
            <a:br>
              <a:rPr lang="en-GB" dirty="0" smtClean="0"/>
            </a:br>
            <a:r>
              <a:rPr lang="en-GB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…anti communist, denies “gap” exists</a:t>
            </a:r>
            <a:br>
              <a:rPr lang="en-GB" sz="2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….Eisenhower…popular, trusted…endorses Nixon (eventually)</a:t>
            </a:r>
            <a:br>
              <a:rPr lang="en-GB" sz="2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(…reality……US 18,000 warheads vs 1,600 USSR !)</a:t>
            </a:r>
            <a:endParaRPr lang="en-GB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78" y="1712259"/>
            <a:ext cx="11441487" cy="514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9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528" y="130692"/>
            <a:ext cx="8911687" cy="1280890"/>
          </a:xfrm>
        </p:spPr>
        <p:txBody>
          <a:bodyPr/>
          <a:lstStyle/>
          <a:p>
            <a:r>
              <a:rPr lang="en-GB" dirty="0" smtClean="0"/>
              <a:t>Kennedy crowds…enthusiasm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392"/>
            <a:ext cx="11753850" cy="600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4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3647" y="-1"/>
            <a:ext cx="9792353" cy="159173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First televised debates</a:t>
            </a:r>
            <a:br>
              <a:rPr lang="en-GB" dirty="0" smtClean="0"/>
            </a:br>
            <a:r>
              <a:rPr lang="en-GB" dirty="0" smtClean="0"/>
              <a:t>JFK..young, medicated, faces camera</a:t>
            </a:r>
            <a:br>
              <a:rPr lang="en-GB" dirty="0" smtClean="0"/>
            </a:br>
            <a:r>
              <a:rPr lang="en-GB" dirty="0" smtClean="0"/>
              <a:t>Nixon…tired, deliberate…faces Kennedy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21" y="1664207"/>
            <a:ext cx="11943779" cy="519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0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2540" y="209238"/>
            <a:ext cx="8911687" cy="818284"/>
          </a:xfrm>
        </p:spPr>
        <p:txBody>
          <a:bodyPr/>
          <a:lstStyle/>
          <a:p>
            <a:pPr algn="ctr"/>
            <a:r>
              <a:rPr lang="en-GB" dirty="0" smtClean="0"/>
              <a:t>1960 Election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1006764"/>
            <a:ext cx="7360023" cy="57705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73036" y="735105"/>
            <a:ext cx="30764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Closest election recorded</a:t>
            </a:r>
          </a:p>
          <a:p>
            <a:r>
              <a:rPr lang="en-GB" dirty="0" smtClean="0"/>
              <a:t>JFK 49.7% vs Nixon 49.2%</a:t>
            </a:r>
          </a:p>
          <a:p>
            <a:r>
              <a:rPr lang="en-GB" dirty="0" smtClean="0"/>
              <a:t>..but elector college </a:t>
            </a:r>
          </a:p>
          <a:p>
            <a:r>
              <a:rPr lang="en-GB" dirty="0" smtClean="0"/>
              <a:t>JFK 303, Nixon 219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8381999" y="2133600"/>
            <a:ext cx="35942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“America First Party”</a:t>
            </a:r>
          </a:p>
          <a:p>
            <a:r>
              <a:rPr lang="en-GB" dirty="0" smtClean="0"/>
              <a:t>..white segregationist</a:t>
            </a:r>
          </a:p>
          <a:p>
            <a:r>
              <a:rPr lang="en-GB" dirty="0" smtClean="0"/>
              <a:t>…South…”Solid South” breach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507506" y="3967852"/>
            <a:ext cx="3684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Polling irregularities “undead”</a:t>
            </a:r>
          </a:p>
          <a:p>
            <a:r>
              <a:rPr lang="en-GB" dirty="0" smtClean="0"/>
              <a:t>…Texas (Johnson)</a:t>
            </a:r>
          </a:p>
          <a:p>
            <a:r>
              <a:rPr lang="en-GB" dirty="0" smtClean="0"/>
              <a:t>…Chicago (Major Daley)</a:t>
            </a:r>
          </a:p>
          <a:p>
            <a:r>
              <a:rPr lang="en-GB" dirty="0" smtClean="0"/>
              <a:t>…not enough to change?</a:t>
            </a:r>
            <a:endParaRPr lang="en-GB" dirty="0"/>
          </a:p>
        </p:txBody>
      </p:sp>
      <p:sp>
        <p:nvSpPr>
          <p:cNvPr id="8" name="Oval 7"/>
          <p:cNvSpPr/>
          <p:nvPr/>
        </p:nvSpPr>
        <p:spPr>
          <a:xfrm>
            <a:off x="4285129" y="4518211"/>
            <a:ext cx="1039906" cy="11564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8756444" y="5533534"/>
            <a:ext cx="34355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Eisenhower advised Nixon to </a:t>
            </a:r>
          </a:p>
          <a:p>
            <a:r>
              <a:rPr lang="en-GB" dirty="0" smtClean="0"/>
              <a:t>Challenge…declines</a:t>
            </a:r>
            <a:r>
              <a:rPr lang="en-GB" dirty="0"/>
              <a:t>:</a:t>
            </a:r>
            <a:r>
              <a:rPr lang="en-GB" dirty="0" smtClean="0"/>
              <a:t>”Bad </a:t>
            </a:r>
          </a:p>
          <a:p>
            <a:r>
              <a:rPr lang="en-GB" dirty="0" smtClean="0"/>
              <a:t>Example to 3</a:t>
            </a:r>
            <a:r>
              <a:rPr lang="en-GB" baseline="30000" dirty="0" smtClean="0"/>
              <a:t>rd</a:t>
            </a:r>
            <a:r>
              <a:rPr lang="en-GB" dirty="0" smtClean="0"/>
              <a:t> world”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25435" y="3272117"/>
            <a:ext cx="3365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Democrats control Congress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051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639" y="166576"/>
            <a:ext cx="9864348" cy="1280890"/>
          </a:xfrm>
        </p:spPr>
        <p:txBody>
          <a:bodyPr/>
          <a:lstStyle/>
          <a:p>
            <a:r>
              <a:rPr lang="en-GB" dirty="0" smtClean="0"/>
              <a:t>The interregnum</a:t>
            </a:r>
            <a:br>
              <a:rPr lang="en-GB" dirty="0" smtClean="0"/>
            </a:br>
            <a:r>
              <a:rPr lang="en-GB" dirty="0" smtClean="0"/>
              <a:t>…Election Nov 4</a:t>
            </a:r>
            <a:r>
              <a:rPr lang="en-GB" baseline="30000" dirty="0" smtClean="0"/>
              <a:t>th</a:t>
            </a:r>
            <a:r>
              <a:rPr lang="en-GB" dirty="0" smtClean="0"/>
              <a:t>..Innaugaration Jan 20th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107" y="1545996"/>
            <a:ext cx="10250847" cy="4873658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Eisenhower commissions invasion of Cuba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Ex Batista counter revolutionaries authorised to invade…capture/ execute Castro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 US military involvement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Expect “spontaneous uprising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“Farewell Address”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Astonished by “Missile Gap” fake news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“we must guard against the acquisition of unwarranted influence, whether sought or unsought, by the military–industrial complex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  <a:p>
            <a:pPr lvl="1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Meets with Kennedy: advises on “Gap”…..world leaders…economy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128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82251" y="103695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Inauguration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03" y="1074656"/>
            <a:ext cx="6457143" cy="57833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3633" y="2384981"/>
            <a:ext cx="9140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Jackie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189348" y="2122602"/>
            <a:ext cx="14398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Eisenhower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000107" y="2384980"/>
            <a:ext cx="5813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JFK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260157" y="2358271"/>
            <a:ext cx="8389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Nixon</a:t>
            </a:r>
            <a:endParaRPr lang="en-GB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815579" y="457304"/>
            <a:ext cx="6059672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“The torch has been passed to a 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 tooltip="Greatest Generation"/>
              </a:rPr>
              <a:t>new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 tooltip="Greatest Generation"/>
              </a:rPr>
              <a:t>generation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of Americans—born in this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century, tempered by war, disciplined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by a hard and bitter peace, proud of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our ancient heritage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—and unwilling to witness or permit the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slow undoing of those human rights to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which this nation has always been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committed, and to which we are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committed today at home and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around the world.</a:t>
            </a:r>
            <a:r>
              <a:rPr kumimoji="0" lang="en-US" altLang="en-US" sz="24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/>
              </a:rPr>
              <a:t>[39]</a:t>
            </a:r>
            <a:endParaRPr kumimoji="0" lang="en-US" altLang="en-US" sz="2400" b="0" i="0" u="none" strike="noStrike" cap="none" normalizeH="0" baseline="3000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And so, my fellow Americans: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ask not what your country can do for you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—ask what you can do for your country”.</a:t>
            </a:r>
            <a:r>
              <a:rPr kumimoji="0" lang="en-US" altLang="en-US" sz="24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/>
              </a:rPr>
              <a:t>[39]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93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2948" y="3116299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Limits of power 1961-1962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201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133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Running for Senate 1953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72" y="777240"/>
            <a:ext cx="6858000" cy="61904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20620" y="772621"/>
            <a:ext cx="43451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Incumbent Republican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Senator Henry Cabot Lodge jr.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…war hero, wealthy, popular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76777" y="2362200"/>
            <a:ext cx="47724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Joe Snr funds campaign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Pays Newspaper $500K to switch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War hero, writer, anti communist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57380" y="4229885"/>
            <a:ext cx="4721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Bobby Kennedy: delivers aggressive campaign…family travels across state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95507" y="5659413"/>
            <a:ext cx="4668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Wins narrow victory 51% vs 48%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0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9889" y="122086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Kennedy first year…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273" y="907608"/>
            <a:ext cx="13007788" cy="4975412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Cold War strategy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Flexible Response vs “Massive Retaliation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Increases military expenditure 50%....despite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Eisenhower advice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Foreign Aid and investment to 3</a:t>
            </a:r>
            <a:r>
              <a:rPr lang="en-GB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World….Africa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Policy…new nations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Agrees to Cuban “invasion”</a:t>
            </a:r>
          </a:p>
          <a:p>
            <a:pPr lvl="1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Domestic Policy….treats as distraction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Appoints Bobby Attorney General….continue investigations of Unions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Introduces “Affirmative Action” …to ensure equal opportunity government jobs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Avoids Civil Rights ….job of Bobby “Keep the President out of this Civil Rights Mess”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Provides Federal troops to protect “Freedom Riders”….transport discrimination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38922" y="6461236"/>
            <a:ext cx="10937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Priority Foreign Relations….off to Vienna to meet Khrushchev to reduce testing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25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3225" y="54864"/>
            <a:ext cx="8911687" cy="649224"/>
          </a:xfrm>
        </p:spPr>
        <p:txBody>
          <a:bodyPr/>
          <a:lstStyle/>
          <a:p>
            <a:pPr algn="ctr"/>
            <a:r>
              <a:rPr lang="en-GB" dirty="0" smtClean="0"/>
              <a:t>Berlin Crisis 1961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23" y="1527048"/>
            <a:ext cx="8471961" cy="53309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9888" y="969264"/>
            <a:ext cx="6222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Kennedy with Khrushchev …Vienna Summit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00478" y="803058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3m Germans leave East (GDR) To West 1945-1961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83272" y="2764568"/>
            <a:ext cx="38827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Khrushchev…want Berlin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Under GDR control, close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Border…US to leave Berlin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47996" y="4112322"/>
            <a:ext cx="40174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 believes USSR to attack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…threats exchanged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25406" y="2074107"/>
            <a:ext cx="3350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GDR set to “disappear”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61264" y="5373118"/>
            <a:ext cx="38475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Khrushchev considers JFK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.”a boy out of his depth”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47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871" y="-104477"/>
            <a:ext cx="8911687" cy="675773"/>
          </a:xfrm>
        </p:spPr>
        <p:txBody>
          <a:bodyPr/>
          <a:lstStyle/>
          <a:p>
            <a:pPr algn="ctr"/>
            <a:r>
              <a:rPr lang="en-GB" dirty="0" smtClean="0"/>
              <a:t>Construction of Berlin Wall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58" y="1183341"/>
            <a:ext cx="7760260" cy="56746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73215" y="2403627"/>
            <a:ext cx="26092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Stand off in Berlin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…tank to tank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09650" y="736192"/>
            <a:ext cx="44294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Khrushchev decides to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Seal off West Berlin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….wall built across/ around city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65853" y="3567954"/>
            <a:ext cx="25651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Escapees shot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…”world outrage”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57732" y="4682293"/>
            <a:ext cx="40190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Kennedy “ a wall is a hell of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lot better than a war !”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61492" y="6027003"/>
            <a:ext cx="37305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Meanwhile…in Cuba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 “invasion” goes ahead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53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7165" y="0"/>
            <a:ext cx="8911687" cy="914400"/>
          </a:xfrm>
        </p:spPr>
        <p:txBody>
          <a:bodyPr/>
          <a:lstStyle/>
          <a:p>
            <a:pPr algn="ctr"/>
            <a:r>
              <a:rPr lang="en-GB" dirty="0" smtClean="0"/>
              <a:t>“Bay of Pigs” April 1961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53721" y="1281361"/>
            <a:ext cx="5561012" cy="5391912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Eisenhower administration determine Castro to be eliminated…JFK agree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 (CIA) fund army of ex Batista regime, train Guatemala. Expect national uprising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 reject “direct involvement”</a:t>
            </a:r>
          </a:p>
          <a:p>
            <a:pPr marL="457200" lvl="1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……no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troops/planes/ships</a:t>
            </a:r>
          </a:p>
          <a:p>
            <a:pPr marL="457200" lvl="1" indent="0">
              <a:buNone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….importance of spontaneous revolt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“army of 1,400 land on Cuban coast</a:t>
            </a:r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16" y="1700784"/>
            <a:ext cx="6636106" cy="51572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4831" y="1141060"/>
            <a:ext cx="58063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Counter revolutionaries ready to go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99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94" y="-80683"/>
            <a:ext cx="11582400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Debacle</a:t>
            </a:r>
            <a:br>
              <a:rPr lang="en-GB" dirty="0" smtClean="0"/>
            </a:br>
            <a:r>
              <a:rPr lang="en-GB" dirty="0" smtClean="0"/>
              <a:t>….</a:t>
            </a:r>
            <a:r>
              <a:rPr lang="en-GB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No uprising, Cuban army of 25,000 attack …300 rebels killed, rest captured</a:t>
            </a:r>
            <a:br>
              <a:rPr lang="en-GB" sz="2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100’s shot, rest ransomed…for tractors</a:t>
            </a:r>
            <a:br>
              <a:rPr lang="en-GB" sz="2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GB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63" y="1685365"/>
            <a:ext cx="11322100" cy="517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2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384" y="292416"/>
            <a:ext cx="8911687" cy="1280890"/>
          </a:xfrm>
        </p:spPr>
        <p:txBody>
          <a:bodyPr/>
          <a:lstStyle/>
          <a:p>
            <a:r>
              <a:rPr lang="en-GB" dirty="0" smtClean="0"/>
              <a:t> Bay of Pigs impact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1093" y="1174376"/>
            <a:ext cx="10122741" cy="3777622"/>
          </a:xfrm>
        </p:spPr>
        <p:txBody>
          <a:bodyPr>
            <a:normAutofit fontScale="85000" lnSpcReduction="20000"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 USA 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Kennedy accepts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responsibility…humiliated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Establishes Alliance for Progress to provide $ to pro US S American governments…encourage “land reform”…$ taken, reforms not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Increase surveillance Cuba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 USSR/ Cuba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Destroys credibility of anti Castro forces…Castro “super hero”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Convinces USSR  &amp; Cuba US invasion imminent</a:t>
            </a:r>
          </a:p>
          <a:p>
            <a:pPr lvl="1"/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049387" y="4959385"/>
            <a:ext cx="118692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Khrushchev: Cuba about to be invaded and must be saved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……and chance to balance Deploy ICBM missiles in Cuba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…..USSR 4 missiles can reach USA….USA 1000’s deployed Europe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8894" y="6302189"/>
            <a:ext cx="3425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There will be trouble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65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9501" y="194342"/>
            <a:ext cx="8911687" cy="1280890"/>
          </a:xfrm>
        </p:spPr>
        <p:txBody>
          <a:bodyPr/>
          <a:lstStyle/>
          <a:p>
            <a:r>
              <a:rPr lang="en-GB" dirty="0" smtClean="0"/>
              <a:t>Kennedy the Senator (1953-1960)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4428" y="802520"/>
            <a:ext cx="11356848" cy="4700016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First year in hospital…..given “last rites”…Writes book “Profiles in Courage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Delivers incentive/environment protection package for Massachusetts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Wins re-election 1958 with 72% of vote</a:t>
            </a:r>
          </a:p>
          <a:p>
            <a:pPr marL="0" indent="0">
              <a:buNone/>
            </a:pP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Opposes McCarthy…but does not vote on Censure Vote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Rejects first draft Civil Rights Reform…approves “jury amendment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Committee Foreign Affairs….claims “missile gap”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6019" y="6278880"/>
            <a:ext cx="9961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Joins committee investigation organised crime…Bobby as chief counsel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86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2653" y="267494"/>
            <a:ext cx="8911687" cy="1280890"/>
          </a:xfrm>
        </p:spPr>
        <p:txBody>
          <a:bodyPr>
            <a:normAutofit/>
          </a:bodyPr>
          <a:lstStyle/>
          <a:p>
            <a:r>
              <a:rPr lang="en-GB" dirty="0" smtClean="0"/>
              <a:t>Profiles in Courage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93" y="1207008"/>
            <a:ext cx="8018826" cy="60102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05091" y="1996163"/>
            <a:ext cx="41286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Released from hospital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….”ghost written”?</a:t>
            </a:r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8478982" y="4632776"/>
            <a:ext cx="3990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Lives of 8 Senators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opposed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popular view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23564" y="6243782"/>
            <a:ext cx="2837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Another Best Seller</a:t>
            </a:r>
          </a:p>
        </p:txBody>
      </p:sp>
    </p:spTree>
    <p:extLst>
      <p:ext uri="{BB962C8B-B14F-4D97-AF65-F5344CB8AC3E}">
        <p14:creationId xmlns:p14="http://schemas.microsoft.com/office/powerpoint/2010/main" val="11964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695" y="0"/>
            <a:ext cx="9595130" cy="1280890"/>
          </a:xfrm>
        </p:spPr>
        <p:txBody>
          <a:bodyPr/>
          <a:lstStyle/>
          <a:p>
            <a:r>
              <a:rPr lang="en-GB" dirty="0" smtClean="0"/>
              <a:t>John and Bobby…McLellan  Committee</a:t>
            </a:r>
            <a:endParaRPr lang="en-GB" dirty="0"/>
          </a:p>
        </p:txBody>
      </p:sp>
      <p:pic>
        <p:nvPicPr>
          <p:cNvPr id="1026" name="Picture 2" descr="Robert Kennedy and John F. Kennedy at the Mclelllan Hearings, aimed at the Teamsters Union and its leader, Jimmy Hoff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67" y="779929"/>
            <a:ext cx="12034633" cy="607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87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6360" y="95192"/>
            <a:ext cx="8911687" cy="1280890"/>
          </a:xfrm>
        </p:spPr>
        <p:txBody>
          <a:bodyPr/>
          <a:lstStyle/>
          <a:p>
            <a:r>
              <a:rPr lang="en-GB" dirty="0" smtClean="0"/>
              <a:t>Teamsters Union vs Kennedy's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59" y="1443318"/>
            <a:ext cx="7664824" cy="54146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23246" y="950258"/>
            <a:ext cx="3825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Jimmy Hoffa (1913-1975?)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62682" y="717177"/>
            <a:ext cx="33281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Rapidly expanding union</a:t>
            </a:r>
          </a:p>
          <a:p>
            <a:r>
              <a:rPr lang="en-GB" dirty="0" smtClean="0"/>
              <a:t>….trucking replace railroads</a:t>
            </a:r>
          </a:p>
          <a:p>
            <a:r>
              <a:rPr lang="en-GB" dirty="0" smtClean="0"/>
              <a:t>2.3 members by 1960’s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364070" y="1783976"/>
            <a:ext cx="33842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Union &amp; organised crime</a:t>
            </a:r>
          </a:p>
          <a:p>
            <a:r>
              <a:rPr lang="en-GB" dirty="0" smtClean="0"/>
              <a:t>….funds from Prohibition</a:t>
            </a:r>
          </a:p>
          <a:p>
            <a:r>
              <a:rPr lang="en-GB" dirty="0" smtClean="0"/>
              <a:t>…extortion, bribery, violence</a:t>
            </a:r>
          </a:p>
          <a:p>
            <a:r>
              <a:rPr lang="en-GB" dirty="0" smtClean="0"/>
              <a:t>…”quicky strikes". Boycotts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26822" y="3119718"/>
            <a:ext cx="3592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Hoffa takes of Presidency 1957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8364071" y="3603811"/>
            <a:ext cx="41104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JFK on anti Racketeering</a:t>
            </a:r>
          </a:p>
          <a:p>
            <a:r>
              <a:rPr lang="en-GB" dirty="0" smtClean="0"/>
              <a:t>..McLellan Committee</a:t>
            </a:r>
          </a:p>
          <a:p>
            <a:r>
              <a:rPr lang="en-GB" dirty="0" smtClean="0"/>
              <a:t>…Bobby counsel</a:t>
            </a:r>
          </a:p>
          <a:p>
            <a:r>
              <a:rPr lang="en-GB" dirty="0" smtClean="0"/>
              <a:t>..high publicity…JFK/Bobby famous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8399929" y="4894729"/>
            <a:ext cx="428033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Hoffa accused of bribery</a:t>
            </a:r>
          </a:p>
          <a:p>
            <a:r>
              <a:rPr lang="en-GB" dirty="0" smtClean="0"/>
              <a:t>…acquitted</a:t>
            </a:r>
          </a:p>
          <a:p>
            <a:r>
              <a:rPr lang="en-GB" dirty="0" smtClean="0"/>
              <a:t>…Bobby fight continues through 60’s</a:t>
            </a:r>
          </a:p>
          <a:p>
            <a:r>
              <a:rPr lang="en-GB" dirty="0" smtClean="0"/>
              <a:t>…eventually successful</a:t>
            </a:r>
          </a:p>
          <a:p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8399930" y="6104965"/>
            <a:ext cx="3884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Hoffa in jail 60’s….murdered 1975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881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1" y="0"/>
            <a:ext cx="9882000" cy="1280890"/>
          </a:xfrm>
        </p:spPr>
        <p:txBody>
          <a:bodyPr>
            <a:normAutofit/>
          </a:bodyPr>
          <a:lstStyle/>
          <a:p>
            <a:r>
              <a:rPr lang="en-GB" dirty="0" smtClean="0"/>
              <a:t>The rising star: JFK at 1956 Convention</a:t>
            </a:r>
            <a:br>
              <a:rPr lang="en-GB" dirty="0" smtClean="0"/>
            </a:br>
            <a:r>
              <a:rPr lang="en-GB" dirty="0" smtClean="0"/>
              <a:t>…after losing bid to run as Vice President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550" y="1159496"/>
            <a:ext cx="11121961" cy="587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33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9819" y="3412133"/>
            <a:ext cx="8911687" cy="1280890"/>
          </a:xfrm>
        </p:spPr>
        <p:txBody>
          <a:bodyPr/>
          <a:lstStyle/>
          <a:p>
            <a:r>
              <a:rPr lang="en-GB" dirty="0" smtClean="0"/>
              <a:t>Presidential Election 1960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705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9610" y="2669727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Intermission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100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94302</TotalTime>
  <Words>969</Words>
  <Application>Microsoft Office PowerPoint</Application>
  <PresentationFormat>Widescreen</PresentationFormat>
  <Paragraphs>197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Century Gothic</vt:lpstr>
      <vt:lpstr>Wingdings 3</vt:lpstr>
      <vt:lpstr>Wisp</vt:lpstr>
      <vt:lpstr>Robert (Bobby) Kennedy (1925-1968)</vt:lpstr>
      <vt:lpstr>Running for Senate 1953</vt:lpstr>
      <vt:lpstr>Kennedy the Senator (1953-1960)</vt:lpstr>
      <vt:lpstr>Profiles in Courage </vt:lpstr>
      <vt:lpstr>John and Bobby…McLellan  Committee</vt:lpstr>
      <vt:lpstr>Teamsters Union vs Kennedy's</vt:lpstr>
      <vt:lpstr>The rising star: JFK at 1956 Convention …after losing bid to run as Vice President</vt:lpstr>
      <vt:lpstr>Presidential Election 1960</vt:lpstr>
      <vt:lpstr>Intermission</vt:lpstr>
      <vt:lpstr>Presidential Election 1960</vt:lpstr>
      <vt:lpstr>Selecting candidates</vt:lpstr>
      <vt:lpstr>Kennedy Campaign….Eisenhower “asleep at wheel”…USSR ahead in missiles</vt:lpstr>
      <vt:lpstr>Nixon: formidable opponent …anti communist, denies “gap” exists ….Eisenhower…popular, trusted…endorses Nixon (eventually) (…reality……US 18,000 warheads vs 1,600 USSR !)</vt:lpstr>
      <vt:lpstr>Kennedy crowds…enthusiasm</vt:lpstr>
      <vt:lpstr>First televised debates JFK..young, medicated, faces camera Nixon…tired, deliberate…faces Kennedy</vt:lpstr>
      <vt:lpstr>1960 Election</vt:lpstr>
      <vt:lpstr>The interregnum …Election Nov 4th..Innaugaration Jan 20th</vt:lpstr>
      <vt:lpstr>Inauguration</vt:lpstr>
      <vt:lpstr>Limits of power 1961-1962</vt:lpstr>
      <vt:lpstr>Kennedy first year…</vt:lpstr>
      <vt:lpstr>Berlin Crisis 1961</vt:lpstr>
      <vt:lpstr>Construction of Berlin Wall</vt:lpstr>
      <vt:lpstr>“Bay of Pigs” April 1961</vt:lpstr>
      <vt:lpstr>Debacle ….No uprising, Cuban army of 25,000 attack …300 rebels killed, rest captured 100’s shot, rest ransomed…for tractors , </vt:lpstr>
      <vt:lpstr> Bay of Pigs impact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making of America</dc:title>
  <dc:creator>Stephen</dc:creator>
  <cp:lastModifiedBy>Stephen</cp:lastModifiedBy>
  <cp:revision>2578</cp:revision>
  <dcterms:created xsi:type="dcterms:W3CDTF">2023-02-02T12:46:22Z</dcterms:created>
  <dcterms:modified xsi:type="dcterms:W3CDTF">2025-04-07T16:24:27Z</dcterms:modified>
</cp:coreProperties>
</file>